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05840" y="228600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59E0B"/>
                </a:solidFill>
                <a:latin typeface="Inter"/>
              </a:rPr>
              <a:t>FINAL CAPSTONE CODE REVIEW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2651760"/>
            <a:ext cx="10058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Raleway"/>
              </a:rPr>
              <a:t>WeightTracker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3383280"/>
            <a:ext cx="1005840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FFFFFF"/>
                </a:solidFill>
                <a:latin typeface="Raleway"/>
              </a:rPr>
              <a:t>Android Application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" y="42976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0">
                <a:solidFill>
                  <a:srgbClr val="CBD5E1"/>
                </a:solidFill>
                <a:latin typeface="Inter"/>
              </a:rPr>
              <a:t>From CS 360 class project to capstone-ready app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5840" y="4754880"/>
            <a:ext cx="274320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05840" y="493776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FFFFFF"/>
                </a:solidFill>
                <a:latin typeface="Inter"/>
              </a:rPr>
              <a:t>Christopher Prempeh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530352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94A3B8"/>
                </a:solidFill>
                <a:latin typeface="Inter"/>
              </a:rPr>
              <a:t>Southern New Hampshire University  ·  CS 499  ·  Spring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051560"/>
            <a:ext cx="12191695" cy="5806440"/>
          </a:xfrm>
          <a:prstGeom prst="rect">
            <a:avLst/>
          </a:prstGeom>
          <a:solidFill>
            <a:srgbClr val="F5F8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Raleway"/>
              </a:rPr>
              <a:t>What the original 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59E0B"/>
                </a:solidFill>
                <a:latin typeface="Raleway"/>
              </a:rPr>
              <a:t>Schema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96596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Only two entities: User and WeightEntry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CS 360 required three tables. The goal weight table was never built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No foreign key between users and weight entries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Dates stored as plain Strings (yyyy-MM-dd), no TypeConverter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No indexes beyond primary keys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59E0B"/>
                </a:solidFill>
                <a:latin typeface="Raleway"/>
              </a:rPr>
              <a:t>Security and integrity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96596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Plain-text password field on User. Anyone with the SQLite file could read every credential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Goal was a hardcoded 150.0 in DataGridActivity with a TODO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No data constraints. Negative or impossible weights would save without error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No user ownership on entries. Every user on the same device shared the same list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IGNORE conflict strategy hid insert failures silently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90488" y="1463040"/>
            <a:ext cx="11430" cy="4572000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Inter"/>
              </a:rPr>
              <a:t>CS 499 Code Review  ·  WeightTracker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55680" y="649224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4748B"/>
                </a:solidFill>
                <a:latin typeface="Inter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051560"/>
            <a:ext cx="12191695" cy="5806440"/>
          </a:xfrm>
          <a:prstGeom prst="rect">
            <a:avLst/>
          </a:prstGeom>
          <a:solidFill>
            <a:srgbClr val="F5F8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Raleway"/>
              </a:rPr>
              <a:t>Enhancement Three  ·  Schema and security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700" b="1">
                <a:solidFill>
                  <a:srgbClr val="2EAD6D"/>
                </a:solidFill>
                <a:latin typeface="Raleway"/>
              </a:rPr>
              <a:t>Three-table schema (CS 360 requirement met)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96596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1">
                <a:solidFill>
                  <a:srgbClr val="1A3550"/>
                </a:solidFill>
                <a:latin typeface="Inter"/>
              </a:rPr>
              <a:t>•  users  (username PK, salted hash password)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1">
                <a:solidFill>
                  <a:srgbClr val="1A3550"/>
                </a:solidFill>
                <a:latin typeface="Inter"/>
              </a:rPr>
              <a:t>•  weights  (id, userId FK, date, weight)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1">
                <a:solidFill>
                  <a:srgbClr val="1A3550"/>
                </a:solidFill>
                <a:latin typeface="Inter"/>
              </a:rPr>
              <a:t>•  goals  (id, userId FK, target, createdDate)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Composite @Index on (userId, date) for range queries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ForeignKey.CASCADE on delete. No orphan rows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DB version 2, fallbackToDestructiveMigration (documented trade-off)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700" b="1">
                <a:solidFill>
                  <a:srgbClr val="2EAD6D"/>
                </a:solidFill>
                <a:latin typeface="Raleway"/>
              </a:rPr>
              <a:t>Security and testing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96596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PasswordHasher: SHA-256 + 16-byte SecureRandom salt per user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Stored format: base64(salt):base64(hash)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MessageDigest.isEqual for constant-time comparison (reduces timing leakage)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userId threaded through Activity → ViewModel → Repository → DAO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Robolectric DB tests cover FK enforcement, user-scoped queries, goal ordering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androidTest suite for instrumented runs against a real device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90488" y="1463040"/>
            <a:ext cx="11430" cy="4572000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5943600"/>
            <a:ext cx="2743200" cy="41148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594360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F59E0B"/>
                </a:solidFill>
                <a:latin typeface="Inter"/>
              </a:rPr>
              <a:t>  Outcomes: 5, 4, 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Inter"/>
              </a:rPr>
              <a:t>CS 499 Code Review  ·  WeightTracker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55680" y="649224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4748B"/>
                </a:solidFill>
                <a:latin typeface="Inter"/>
              </a:rPr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051560"/>
            <a:ext cx="12191695" cy="5806440"/>
          </a:xfrm>
          <a:prstGeom prst="rect">
            <a:avLst/>
          </a:prstGeom>
          <a:solidFill>
            <a:srgbClr val="F5F8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Raleway"/>
              </a:rPr>
              <a:t>What the capstone delivered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73152" cy="1188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55448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A3550"/>
                </a:solidFill>
                <a:latin typeface="Raleway"/>
              </a:rPr>
              <a:t>Design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205740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B47308"/>
                </a:solidFill>
                <a:latin typeface="Inter"/>
              </a:rPr>
              <a:t>Outcomes 4,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17520" y="1554480"/>
            <a:ext cx="877824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3550"/>
                </a:solidFill>
                <a:latin typeface="Inter"/>
              </a:rPr>
              <a:t>MVVM architecture, Repository layer, LiveData, SingleEvent, full CRUD, ListAdapter + DiffUtil, centralized validation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880360"/>
            <a:ext cx="73152" cy="1188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288036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A3550"/>
                </a:solidFill>
                <a:latin typeface="Raleway"/>
              </a:rPr>
              <a:t>Algorithms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38328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B47308"/>
                </a:solidFill>
                <a:latin typeface="Inter"/>
              </a:rPr>
              <a:t>Outcomes 3, 4,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17520" y="2880360"/>
            <a:ext cx="877824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3550"/>
                </a:solidFill>
                <a:latin typeface="Inter"/>
              </a:rPr>
              <a:t>TreeMap-ordered entries, sliding-window rolling averages (O(n)), weekly change analysis, threshold-based alerts, rolling-average goal comparison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" y="4206240"/>
            <a:ext cx="73152" cy="1188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22960" y="4206240"/>
            <a:ext cx="20116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A3550"/>
                </a:solidFill>
                <a:latin typeface="Raleway"/>
              </a:rPr>
              <a:t>Databases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470916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B47308"/>
                </a:solidFill>
                <a:latin typeface="Inter"/>
              </a:rPr>
              <a:t>Outcomes 5, 4,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017520" y="4206240"/>
            <a:ext cx="8778240" cy="11887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1A3550"/>
                </a:solidFill>
                <a:latin typeface="Inter"/>
              </a:rPr>
              <a:t>Three-table schema with foreign keys, composite indexes, cascade deletes, SHA-256 salted password hashing, user-scoped queries, Robolectric test suite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48640" y="5669280"/>
            <a:ext cx="54864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48640" y="58064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>
                <a:solidFill>
                  <a:srgbClr val="1A3550"/>
                </a:solidFill>
                <a:latin typeface="Raleway"/>
              </a:rPr>
              <a:t>From a CS 360 class project to a capstone-ready Android application.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Inter"/>
              </a:rPr>
              <a:t>CS 499 Code Review  ·  WeightTracker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155680" y="649224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4748B"/>
                </a:solidFill>
                <a:latin typeface="Inter"/>
              </a:rPr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005840" y="182880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F59E0B"/>
                </a:solidFill>
                <a:latin typeface="Inter"/>
              </a:rPr>
              <a:t>THANKS FOR WATCHING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237744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Raleway"/>
              </a:rPr>
              <a:t>Full code, narratives, and portfolio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301752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Raleway"/>
              </a:rPr>
              <a:t>live on GitHub Pages.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1005840" y="4114800"/>
            <a:ext cx="274320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4343400"/>
            <a:ext cx="201168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>
                <a:solidFill>
                  <a:srgbClr val="94A3B8"/>
                </a:solidFill>
                <a:latin typeface="Inter"/>
              </a:rPr>
              <a:t>REPOSITORY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" y="4663440"/>
            <a:ext cx="1005840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FFFFF"/>
                </a:solidFill>
                <a:latin typeface="Inter"/>
              </a:rPr>
              <a:t>github.com/cp18-sudo/CS-360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502920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94A3B8"/>
                </a:solidFill>
                <a:latin typeface="Inter"/>
              </a:rPr>
              <a:t>original on main  ·  enhanced on capstone-enhanced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5852160"/>
            <a:ext cx="10058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>
                <a:solidFill>
                  <a:srgbClr val="94A3B8"/>
                </a:solidFill>
                <a:latin typeface="Inter"/>
              </a:rPr>
              <a:t>Christopher Prempeh  ·  CS 499  ·  Spring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051560"/>
            <a:ext cx="12191695" cy="5806440"/>
          </a:xfrm>
          <a:prstGeom prst="rect">
            <a:avLst/>
          </a:prstGeom>
          <a:solidFill>
            <a:srgbClr val="F5F8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Raleway"/>
              </a:rPr>
              <a:t>The starting point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1A3550"/>
                </a:solidFill>
                <a:latin typeface="Raleway"/>
              </a:rPr>
              <a:t>Original CS 360 app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74519"/>
            <a:ext cx="54864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05740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Android app built during CS 360: Mobile Architecture and Programming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Room + SQLite, login, RecyclerView grid of daily weight entries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Met the CS 360 requirements and got a good grade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Code's on GitHub. Original on main, enhanced on capstone-enhanced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>
                <a:solidFill>
                  <a:srgbClr val="1A3550"/>
                </a:solidFill>
                <a:latin typeface="Raleway"/>
              </a:rPr>
              <a:t>What the capstone addressed</a:t>
            </a:r>
          </a:p>
        </p:txBody>
      </p:sp>
      <p:sp>
        <p:nvSpPr>
          <p:cNvPr id="10" name="Rectangle 9"/>
          <p:cNvSpPr/>
          <p:nvPr/>
        </p:nvSpPr>
        <p:spPr>
          <a:xfrm>
            <a:off x="6400800" y="1874519"/>
            <a:ext cx="54864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0" y="205740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Structural gaps. Everything lived in Activity classes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No data analysis. The app collected weight entries but did nothing with them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Schema was incomplete. CS 360 asked for three tables, only two were built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Plain-text passwords and no user ownership on entries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90488" y="1463040"/>
            <a:ext cx="11430" cy="4572000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Inter"/>
              </a:rPr>
              <a:t>CS 499 Code Review  ·  WeightTracker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55680" y="649224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4748B"/>
                </a:solidFill>
                <a:latin typeface="Inter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011680"/>
            <a:ext cx="274320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0" b="1">
                <a:solidFill>
                  <a:srgbClr val="F59E0B"/>
                </a:solidFill>
                <a:latin typeface="Raleway"/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2743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59E0B"/>
                </a:solidFill>
                <a:latin typeface="Inter"/>
              </a:rPr>
              <a:t>CATEGORY ONE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3200400"/>
            <a:ext cx="8229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Raleway"/>
              </a:rPr>
              <a:t>Software Design
and Engineering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5120640"/>
            <a:ext cx="182880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051560"/>
            <a:ext cx="12191695" cy="5806440"/>
          </a:xfrm>
          <a:prstGeom prst="rect">
            <a:avLst/>
          </a:prstGeom>
          <a:solidFill>
            <a:srgbClr val="F5F8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Raleway"/>
              </a:rPr>
              <a:t>What the original 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59E0B"/>
                </a:solidFill>
                <a:latin typeface="Raleway"/>
              </a:rPr>
              <a:t>Structure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96596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100+ line onCreate in DataGridActivity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No ViewModel or Repository layer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Plain-text password storage in User entity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Inconsistent threading. LoginActivity made its own ExecutorService, DataGridActivity used the shared DbExecutors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Almost no comments. One TODO was the only comment in the whole app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59E0B"/>
                </a:solidFill>
                <a:latin typeface="Raleway"/>
              </a:rPr>
              <a:t>Bugs and missing features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96596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Weight input went straight to Double.parseDouble with no try-catch, so the app could crash on letters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No bounds checking, so -50 or 9999 would save fine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WeightAdapter captured position directly in the delete listener, which caused a stale-position bug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Hardcoded goal weight of 150.0 with a TODO to fix it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Missing the update/edit operation. CRUD was actually CRD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90488" y="1463040"/>
            <a:ext cx="11430" cy="4572000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Inter"/>
              </a:rPr>
              <a:t>CS 499 Code Review  ·  WeightTracker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155680" y="649224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4748B"/>
                </a:solidFill>
                <a:latin typeface="Inter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051560"/>
            <a:ext cx="12191695" cy="5806440"/>
          </a:xfrm>
          <a:prstGeom prst="rect">
            <a:avLst/>
          </a:prstGeom>
          <a:solidFill>
            <a:srgbClr val="F5F8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Raleway"/>
              </a:rPr>
              <a:t>Enhancement One  ·  MVVM refactor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2EAD6D"/>
                </a:solidFill>
                <a:latin typeface="Raleway"/>
              </a:rPr>
              <a:t>Architecture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96596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ViewModels own screen logic, Activities only do UI work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WeightRepository is the single seam between ViewModels and Room DAOs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LiveData + MVVM factories for reactive UI state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SingleEvent wrapper so one-shot UI events (toasts, navigation) don't replay after rotation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Javadoc across every class so another developer can follow the code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2EAD6D"/>
                </a:solidFill>
                <a:latin typeface="Raleway"/>
              </a:rPr>
              <a:t>Quality and features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965960"/>
            <a:ext cx="54864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InputValidator + WeightParseResult. Validation returns typed results instead of throwing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ListAdapter + DiffUtil replaces notifyDataSetChanged; getAdapterPosition with NO_POSITION guard fixes the stale-position bug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@Update in WeightDao + edit dialog. CRUD is actually complete now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Unit tests for InputValidator, SingleEvent, WeightParseResult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90488" y="1463040"/>
            <a:ext cx="11430" cy="4572000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5943600"/>
            <a:ext cx="2743200" cy="41148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594360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F59E0B"/>
                </a:solidFill>
                <a:latin typeface="Inter"/>
              </a:rPr>
              <a:t>  Outcomes: 4,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Inter"/>
              </a:rPr>
              <a:t>CS 499 Code Review  ·  WeightTracker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55680" y="649224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4748B"/>
                </a:solidFill>
                <a:latin typeface="Inter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011680"/>
            <a:ext cx="274320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0" b="1">
                <a:solidFill>
                  <a:srgbClr val="F59E0B"/>
                </a:solidFill>
                <a:latin typeface="Raleway"/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2743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59E0B"/>
                </a:solidFill>
                <a:latin typeface="Inter"/>
              </a:rPr>
              <a:t>CATEGORY TWO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3200400"/>
            <a:ext cx="8229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Raleway"/>
              </a:rPr>
              <a:t>Algorithms and
Data Structures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5120640"/>
            <a:ext cx="182880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051560"/>
            <a:ext cx="12191695" cy="5806440"/>
          </a:xfrm>
          <a:prstGeom prst="rect">
            <a:avLst/>
          </a:prstGeom>
          <a:solidFill>
            <a:srgbClr val="F5F8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Raleway"/>
              </a:rPr>
              <a:t>What the original had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>
                <a:solidFill>
                  <a:srgbClr val="1A3550"/>
                </a:solidFill>
                <a:latin typeface="Raleway"/>
              </a:rPr>
              <a:t>The data layer was there. Nothing processed it.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965960"/>
            <a:ext cx="91440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194560"/>
            <a:ext cx="1097280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5000"/>
              </a:lnSpc>
              <a:spcAft>
                <a:spcPts val="400"/>
              </a:spcAft>
            </a:pPr>
            <a:r>
              <a:rPr sz="1500" b="0">
                <a:solidFill>
                  <a:srgbClr val="1A3550"/>
                </a:solidFill>
                <a:latin typeface="Inter"/>
              </a:rPr>
              <a:t>•  getAllWeights() returned entries ordered by date descending. That was the only query</a:t>
            </a:r>
          </a:p>
          <a:p>
            <a:pPr>
              <a:lnSpc>
                <a:spcPct val="135000"/>
              </a:lnSpc>
              <a:spcAft>
                <a:spcPts val="400"/>
              </a:spcAft>
            </a:pPr>
            <a:r>
              <a:rPr sz="1500" b="0">
                <a:solidFill>
                  <a:srgbClr val="1A3550"/>
                </a:solidFill>
                <a:latin typeface="Inter"/>
              </a:rPr>
              <a:t>•  WeightDao had three operations: insert, getAll, delete (no filtering, no aggregation, no update)</a:t>
            </a:r>
          </a:p>
          <a:p>
            <a:pPr>
              <a:lnSpc>
                <a:spcPct val="135000"/>
              </a:lnSpc>
              <a:spcAft>
                <a:spcPts val="400"/>
              </a:spcAft>
            </a:pPr>
            <a:r>
              <a:rPr sz="1500" b="0">
                <a:solidFill>
                  <a:srgbClr val="1A3550"/>
                </a:solidFill>
                <a:latin typeface="Inter"/>
              </a:rPr>
              <a:t>•  Entries sat in an ArrayList and got handed to the adapter raw</a:t>
            </a:r>
          </a:p>
          <a:p>
            <a:pPr>
              <a:lnSpc>
                <a:spcPct val="135000"/>
              </a:lnSpc>
              <a:spcAft>
                <a:spcPts val="400"/>
              </a:spcAft>
            </a:pPr>
            <a:r>
              <a:rPr sz="1500" b="0">
                <a:solidFill>
                  <a:srgbClr val="1A3550"/>
                </a:solidFill>
                <a:latin typeface="Inter"/>
              </a:rPr>
              <a:t>•  Goal check was weight == 150.0. That's an == comparison on a double, against a hardcoded value</a:t>
            </a:r>
          </a:p>
          <a:p>
            <a:pPr>
              <a:lnSpc>
                <a:spcPct val="135000"/>
              </a:lnSpc>
              <a:spcAft>
                <a:spcPts val="400"/>
              </a:spcAft>
            </a:pPr>
            <a:r>
              <a:rPr sz="1500" b="0">
                <a:solidFill>
                  <a:srgbClr val="1A3550"/>
                </a:solidFill>
                <a:latin typeface="Inter"/>
              </a:rPr>
              <a:t>•  Original proposal had promised progress charts and trend analysis, like what Fitbit and MyFitnessPal show. None of that made it into the app.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Inter"/>
              </a:rPr>
              <a:t>CS 499 Code Review  ·  WeightTracker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55680" y="649224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4748B"/>
                </a:solidFill>
                <a:latin typeface="Inter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1051560"/>
            <a:ext cx="12191695" cy="5806440"/>
          </a:xfrm>
          <a:prstGeom prst="rect">
            <a:avLst/>
          </a:prstGeom>
          <a:solidFill>
            <a:srgbClr val="F5F8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00584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005840"/>
            <a:ext cx="12191695" cy="4572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22860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Raleway"/>
              </a:rPr>
              <a:t>Enhancement Two  ·  TrendCalculator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2EAD6D"/>
                </a:solidFill>
                <a:latin typeface="Raleway"/>
              </a:rPr>
              <a:t>Algorithm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96596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Pure Java, no Android dependencies, so it runs as fast unit tests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TreeMap&lt;String, Double&gt; keyed by yyyy-MM-dd, ordered chronologically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Sliding-window rolling average, O(n) after sort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7-entry window, 2 lb/week default alert threshold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Weekly comparisons suppressed below 14 entries. Falls back to trend direction so the UI stays honest on partial 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463040"/>
            <a:ext cx="5486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2EAD6D"/>
                </a:solidFill>
                <a:latin typeface="Raleway"/>
              </a:rPr>
              <a:t>Integration and testing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96596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WeeklyChange, TrendAlert, RollingAverage. All immutable result objects (Collections.unmodifiableList)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Goal compared against rolling average, not raw reading. Fixes the == on double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ViewModel tracks goal state, so the notification fires once on false→true crossing, not every add</a:t>
            </a:r>
          </a:p>
          <a:p>
            <a:pPr>
              <a:lnSpc>
                <a:spcPct val="130000"/>
              </a:lnSpc>
              <a:spcAft>
                <a:spcPts val="400"/>
              </a:spcAft>
            </a:pPr>
            <a:r>
              <a:rPr sz="1400" b="0">
                <a:solidFill>
                  <a:srgbClr val="1A3550"/>
                </a:solidFill>
                <a:latin typeface="Inter"/>
              </a:rPr>
              <a:t>•  30+ unit tests cover empty input, sort behavior, window math, threshold edges, goal edge cases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90488" y="1463040"/>
            <a:ext cx="11430" cy="4572000"/>
          </a:xfrm>
          <a:prstGeom prst="rect">
            <a:avLst/>
          </a:prstGeom>
          <a:solidFill>
            <a:srgbClr val="E2E8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48640" y="5943600"/>
            <a:ext cx="2743200" cy="41148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5943600"/>
            <a:ext cx="27432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>
                <a:solidFill>
                  <a:srgbClr val="F59E0B"/>
                </a:solidFill>
                <a:latin typeface="Inter"/>
              </a:rPr>
              <a:t>  Outcomes: 3, 4,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>
                <a:solidFill>
                  <a:srgbClr val="64748B"/>
                </a:solidFill>
                <a:latin typeface="Inter"/>
              </a:rPr>
              <a:t>CS 499 Code Review  ·  WeightTracker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55680" y="6492240"/>
            <a:ext cx="914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900" b="0">
                <a:solidFill>
                  <a:srgbClr val="64748B"/>
                </a:solidFill>
                <a:latin typeface="Inter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D1F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011680"/>
            <a:ext cx="2743200" cy="2743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4000" b="1">
                <a:solidFill>
                  <a:srgbClr val="F59E0B"/>
                </a:solidFill>
                <a:latin typeface="Raleway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14800" y="2743200"/>
            <a:ext cx="73152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>
                <a:solidFill>
                  <a:srgbClr val="F59E0B"/>
                </a:solidFill>
                <a:latin typeface="Inter"/>
              </a:rPr>
              <a:t>CATEGORY THREE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3200400"/>
            <a:ext cx="82296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Raleway"/>
              </a:rPr>
              <a:t>Databases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5120640"/>
            <a:ext cx="1828800" cy="22860"/>
          </a:xfrm>
          <a:prstGeom prst="rect">
            <a:avLst/>
          </a:prstGeom>
          <a:solidFill>
            <a:srgbClr val="F59E0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